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66" r:id="rId5"/>
    <p:sldId id="274" r:id="rId6"/>
    <p:sldId id="270" r:id="rId7"/>
    <p:sldId id="273" r:id="rId8"/>
    <p:sldId id="258" r:id="rId9"/>
    <p:sldId id="263" r:id="rId10"/>
    <p:sldId id="261" r:id="rId11"/>
    <p:sldId id="272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580" autoAdjust="0"/>
  </p:normalViewPr>
  <p:slideViewPr>
    <p:cSldViewPr>
      <p:cViewPr>
        <p:scale>
          <a:sx n="39" d="100"/>
          <a:sy n="39" d="100"/>
        </p:scale>
        <p:origin x="-950" y="-8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5904D-CD99-4165-A4D0-FA7D182BF75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FCF1A388-564D-44AF-AD09-A25D3E5657C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SUPPORT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 NURSES</a:t>
          </a:r>
        </a:p>
      </dgm:t>
    </dgm:pt>
    <dgm:pt modelId="{1BD46ED7-E8C9-4D77-8897-1780460CCB19}" type="parTrans" cxnId="{A8B127C8-E422-4D53-BD26-0D74F0121B46}">
      <dgm:prSet/>
      <dgm:spPr/>
      <dgm:t>
        <a:bodyPr/>
        <a:lstStyle/>
        <a:p>
          <a:endParaRPr lang="en-US"/>
        </a:p>
      </dgm:t>
    </dgm:pt>
    <dgm:pt modelId="{A2D5D48F-80A5-432C-B092-3366E394A731}" type="sibTrans" cxnId="{A8B127C8-E422-4D53-BD26-0D74F0121B46}">
      <dgm:prSet/>
      <dgm:spPr/>
      <dgm:t>
        <a:bodyPr/>
        <a:lstStyle/>
        <a:p>
          <a:endParaRPr lang="en-US"/>
        </a:p>
      </dgm:t>
    </dgm:pt>
    <dgm:pt modelId="{66FF00A1-4BF3-4526-8D2D-C8A994F5F38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IDENTIFY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EXISTING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KNOWLEDGE</a:t>
          </a:r>
        </a:p>
      </dgm:t>
    </dgm:pt>
    <dgm:pt modelId="{C0704C5A-CFFB-4009-A050-B894C27603A1}" type="parTrans" cxnId="{FCFDC2D4-A394-49F9-90C3-2A6B23323F69}">
      <dgm:prSet/>
      <dgm:spPr/>
      <dgm:t>
        <a:bodyPr/>
        <a:lstStyle/>
        <a:p>
          <a:endParaRPr lang="en-US"/>
        </a:p>
      </dgm:t>
    </dgm:pt>
    <dgm:pt modelId="{8526F2B9-8964-4F7D-9826-13DACF8FF966}" type="sibTrans" cxnId="{FCFDC2D4-A394-49F9-90C3-2A6B23323F69}">
      <dgm:prSet/>
      <dgm:spPr/>
      <dgm:t>
        <a:bodyPr/>
        <a:lstStyle/>
        <a:p>
          <a:endParaRPr lang="en-US"/>
        </a:p>
      </dgm:t>
    </dgm:pt>
    <dgm:pt modelId="{74FDE9C1-BD05-4981-80C5-E2DCB00EE75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MANAGEABLE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STEPS</a:t>
          </a:r>
        </a:p>
      </dgm:t>
    </dgm:pt>
    <dgm:pt modelId="{56FAE8FD-F6D7-4EC2-AE66-667C93BA67F2}" type="parTrans" cxnId="{538D7095-107F-44C6-A6FD-7CD4FE3C018A}">
      <dgm:prSet/>
      <dgm:spPr/>
      <dgm:t>
        <a:bodyPr/>
        <a:lstStyle/>
        <a:p>
          <a:endParaRPr lang="en-US"/>
        </a:p>
      </dgm:t>
    </dgm:pt>
    <dgm:pt modelId="{B16178EC-2DD6-4CC9-8FDB-2607A1EE076C}" type="sibTrans" cxnId="{538D7095-107F-44C6-A6FD-7CD4FE3C018A}">
      <dgm:prSet/>
      <dgm:spPr/>
      <dgm:t>
        <a:bodyPr/>
        <a:lstStyle/>
        <a:p>
          <a:endParaRPr lang="en-US"/>
        </a:p>
      </dgm:t>
    </dgm:pt>
    <dgm:pt modelId="{1AD34959-DDD7-4B45-909F-6998BBA541B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PROVIDE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EASILY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ACCESIBLE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EDUCATION</a:t>
          </a:r>
        </a:p>
      </dgm:t>
    </dgm:pt>
    <dgm:pt modelId="{C1900D8E-ED34-4E54-A75B-BE5098B3973E}" type="parTrans" cxnId="{BDB6DDBA-BC4E-4B82-BCD8-4746C36791F7}">
      <dgm:prSet/>
      <dgm:spPr/>
      <dgm:t>
        <a:bodyPr/>
        <a:lstStyle/>
        <a:p>
          <a:endParaRPr lang="en-US"/>
        </a:p>
      </dgm:t>
    </dgm:pt>
    <dgm:pt modelId="{66CBB729-18B4-45AD-847D-9B10C4804279}" type="sibTrans" cxnId="{BDB6DDBA-BC4E-4B82-BCD8-4746C36791F7}">
      <dgm:prSet/>
      <dgm:spPr/>
      <dgm:t>
        <a:bodyPr/>
        <a:lstStyle/>
        <a:p>
          <a:endParaRPr lang="en-US"/>
        </a:p>
      </dgm:t>
    </dgm:pt>
    <dgm:pt modelId="{91733682-6A19-44F5-B7B8-58BD4FE0E457}" type="pres">
      <dgm:prSet presAssocID="{7705904D-CD99-4165-A4D0-FA7D182BF75A}" presName="cycle" presStyleCnt="0">
        <dgm:presLayoutVars>
          <dgm:dir/>
          <dgm:resizeHandles val="exact"/>
        </dgm:presLayoutVars>
      </dgm:prSet>
      <dgm:spPr/>
    </dgm:pt>
    <dgm:pt modelId="{77077F9D-0256-446A-BE17-56B4BFE6A131}" type="pres">
      <dgm:prSet presAssocID="{FCF1A388-564D-44AF-AD09-A25D3E5657CD}" presName="dummy" presStyleCnt="0"/>
      <dgm:spPr/>
    </dgm:pt>
    <dgm:pt modelId="{D8EACC6F-E7AA-4E96-B1EB-1B532502EC26}" type="pres">
      <dgm:prSet presAssocID="{FCF1A388-564D-44AF-AD09-A25D3E5657C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4F945-60BC-4B79-A82F-3DCD6ED03CAB}" type="pres">
      <dgm:prSet presAssocID="{A2D5D48F-80A5-432C-B092-3366E394A731}" presName="sibTrans" presStyleLbl="node1" presStyleIdx="0" presStyleCnt="4"/>
      <dgm:spPr/>
      <dgm:t>
        <a:bodyPr/>
        <a:lstStyle/>
        <a:p>
          <a:endParaRPr lang="en-US"/>
        </a:p>
      </dgm:t>
    </dgm:pt>
    <dgm:pt modelId="{2CCF0D95-B099-422A-81EE-DA7918333CB6}" type="pres">
      <dgm:prSet presAssocID="{66FF00A1-4BF3-4526-8D2D-C8A994F5F381}" presName="dummy" presStyleCnt="0"/>
      <dgm:spPr/>
    </dgm:pt>
    <dgm:pt modelId="{D867D8EC-84C1-431A-8F7A-11021CA91064}" type="pres">
      <dgm:prSet presAssocID="{66FF00A1-4BF3-4526-8D2D-C8A994F5F38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EBA2D-BAB3-4C20-8593-5D3999FE11ED}" type="pres">
      <dgm:prSet presAssocID="{8526F2B9-8964-4F7D-9826-13DACF8FF966}" presName="sibTrans" presStyleLbl="node1" presStyleIdx="1" presStyleCnt="4"/>
      <dgm:spPr/>
      <dgm:t>
        <a:bodyPr/>
        <a:lstStyle/>
        <a:p>
          <a:endParaRPr lang="en-US"/>
        </a:p>
      </dgm:t>
    </dgm:pt>
    <dgm:pt modelId="{5EB9372D-F9FD-49C6-AA2F-1C4414ED7A75}" type="pres">
      <dgm:prSet presAssocID="{74FDE9C1-BD05-4981-80C5-E2DCB00EE75B}" presName="dummy" presStyleCnt="0"/>
      <dgm:spPr/>
    </dgm:pt>
    <dgm:pt modelId="{C50F5795-C263-4D18-8251-1748E8216EA9}" type="pres">
      <dgm:prSet presAssocID="{74FDE9C1-BD05-4981-80C5-E2DCB00EE75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96F38-7270-48A8-B0E6-A8AE367ED985}" type="pres">
      <dgm:prSet presAssocID="{B16178EC-2DD6-4CC9-8FDB-2607A1EE076C}" presName="sibTrans" presStyleLbl="node1" presStyleIdx="2" presStyleCnt="4"/>
      <dgm:spPr/>
      <dgm:t>
        <a:bodyPr/>
        <a:lstStyle/>
        <a:p>
          <a:endParaRPr lang="en-US"/>
        </a:p>
      </dgm:t>
    </dgm:pt>
    <dgm:pt modelId="{860C2B9E-1005-4FA1-AD32-9571CBE10B41}" type="pres">
      <dgm:prSet presAssocID="{1AD34959-DDD7-4B45-909F-6998BBA541B1}" presName="dummy" presStyleCnt="0"/>
      <dgm:spPr/>
    </dgm:pt>
    <dgm:pt modelId="{610A0573-1B29-4ABE-9258-6AB62B54D2E9}" type="pres">
      <dgm:prSet presAssocID="{1AD34959-DDD7-4B45-909F-6998BBA541B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C9961-F50C-4064-89D8-9B0200B348E2}" type="pres">
      <dgm:prSet presAssocID="{66CBB729-18B4-45AD-847D-9B10C4804279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8B127C8-E422-4D53-BD26-0D74F0121B46}" srcId="{7705904D-CD99-4165-A4D0-FA7D182BF75A}" destId="{FCF1A388-564D-44AF-AD09-A25D3E5657CD}" srcOrd="0" destOrd="0" parTransId="{1BD46ED7-E8C9-4D77-8897-1780460CCB19}" sibTransId="{A2D5D48F-80A5-432C-B092-3366E394A731}"/>
    <dgm:cxn modelId="{8804E2C2-3E75-4406-8D82-DD111E92DAA4}" type="presOf" srcId="{74FDE9C1-BD05-4981-80C5-E2DCB00EE75B}" destId="{C50F5795-C263-4D18-8251-1748E8216EA9}" srcOrd="0" destOrd="0" presId="urn:microsoft.com/office/officeart/2005/8/layout/cycle1"/>
    <dgm:cxn modelId="{B450145F-6AB1-4A12-820E-9C8DC548C69B}" type="presOf" srcId="{8526F2B9-8964-4F7D-9826-13DACF8FF966}" destId="{7E7EBA2D-BAB3-4C20-8593-5D3999FE11ED}" srcOrd="0" destOrd="0" presId="urn:microsoft.com/office/officeart/2005/8/layout/cycle1"/>
    <dgm:cxn modelId="{98B5D69E-CB68-4BAE-94A1-E574EB1DEBCC}" type="presOf" srcId="{66FF00A1-4BF3-4526-8D2D-C8A994F5F381}" destId="{D867D8EC-84C1-431A-8F7A-11021CA91064}" srcOrd="0" destOrd="0" presId="urn:microsoft.com/office/officeart/2005/8/layout/cycle1"/>
    <dgm:cxn modelId="{44608435-D3F7-4F92-BBF7-AB6BC9221D01}" type="presOf" srcId="{B16178EC-2DD6-4CC9-8FDB-2607A1EE076C}" destId="{70E96F38-7270-48A8-B0E6-A8AE367ED985}" srcOrd="0" destOrd="0" presId="urn:microsoft.com/office/officeart/2005/8/layout/cycle1"/>
    <dgm:cxn modelId="{92F7605B-274F-48CF-A148-D164F428D667}" type="presOf" srcId="{66CBB729-18B4-45AD-847D-9B10C4804279}" destId="{1F0C9961-F50C-4064-89D8-9B0200B348E2}" srcOrd="0" destOrd="0" presId="urn:microsoft.com/office/officeart/2005/8/layout/cycle1"/>
    <dgm:cxn modelId="{CD0C8E05-B43A-419B-B279-0BBA348102C9}" type="presOf" srcId="{1AD34959-DDD7-4B45-909F-6998BBA541B1}" destId="{610A0573-1B29-4ABE-9258-6AB62B54D2E9}" srcOrd="0" destOrd="0" presId="urn:microsoft.com/office/officeart/2005/8/layout/cycle1"/>
    <dgm:cxn modelId="{543E60CF-BC5B-4039-B16F-61BE90A5CF1E}" type="presOf" srcId="{7705904D-CD99-4165-A4D0-FA7D182BF75A}" destId="{91733682-6A19-44F5-B7B8-58BD4FE0E457}" srcOrd="0" destOrd="0" presId="urn:microsoft.com/office/officeart/2005/8/layout/cycle1"/>
    <dgm:cxn modelId="{58ED9476-A863-4B18-BD93-E2662C89E434}" type="presOf" srcId="{FCF1A388-564D-44AF-AD09-A25D3E5657CD}" destId="{D8EACC6F-E7AA-4E96-B1EB-1B532502EC26}" srcOrd="0" destOrd="0" presId="urn:microsoft.com/office/officeart/2005/8/layout/cycle1"/>
    <dgm:cxn modelId="{FCFDC2D4-A394-49F9-90C3-2A6B23323F69}" srcId="{7705904D-CD99-4165-A4D0-FA7D182BF75A}" destId="{66FF00A1-4BF3-4526-8D2D-C8A994F5F381}" srcOrd="1" destOrd="0" parTransId="{C0704C5A-CFFB-4009-A050-B894C27603A1}" sibTransId="{8526F2B9-8964-4F7D-9826-13DACF8FF966}"/>
    <dgm:cxn modelId="{939B7B6A-437B-4EF3-AAF2-14EA08E4F00A}" type="presOf" srcId="{A2D5D48F-80A5-432C-B092-3366E394A731}" destId="{C1F4F945-60BC-4B79-A82F-3DCD6ED03CAB}" srcOrd="0" destOrd="0" presId="urn:microsoft.com/office/officeart/2005/8/layout/cycle1"/>
    <dgm:cxn modelId="{BDB6DDBA-BC4E-4B82-BCD8-4746C36791F7}" srcId="{7705904D-CD99-4165-A4D0-FA7D182BF75A}" destId="{1AD34959-DDD7-4B45-909F-6998BBA541B1}" srcOrd="3" destOrd="0" parTransId="{C1900D8E-ED34-4E54-A75B-BE5098B3973E}" sibTransId="{66CBB729-18B4-45AD-847D-9B10C4804279}"/>
    <dgm:cxn modelId="{538D7095-107F-44C6-A6FD-7CD4FE3C018A}" srcId="{7705904D-CD99-4165-A4D0-FA7D182BF75A}" destId="{74FDE9C1-BD05-4981-80C5-E2DCB00EE75B}" srcOrd="2" destOrd="0" parTransId="{56FAE8FD-F6D7-4EC2-AE66-667C93BA67F2}" sibTransId="{B16178EC-2DD6-4CC9-8FDB-2607A1EE076C}"/>
    <dgm:cxn modelId="{F77C0043-53FC-4815-8D5E-BF00B8AAA064}" type="presParOf" srcId="{91733682-6A19-44F5-B7B8-58BD4FE0E457}" destId="{77077F9D-0256-446A-BE17-56B4BFE6A131}" srcOrd="0" destOrd="0" presId="urn:microsoft.com/office/officeart/2005/8/layout/cycle1"/>
    <dgm:cxn modelId="{D51DD138-5E14-4E18-9C7D-0E711DAC9025}" type="presParOf" srcId="{91733682-6A19-44F5-B7B8-58BD4FE0E457}" destId="{D8EACC6F-E7AA-4E96-B1EB-1B532502EC26}" srcOrd="1" destOrd="0" presId="urn:microsoft.com/office/officeart/2005/8/layout/cycle1"/>
    <dgm:cxn modelId="{EB3052DA-9DB1-4513-A57A-D037DD484C2C}" type="presParOf" srcId="{91733682-6A19-44F5-B7B8-58BD4FE0E457}" destId="{C1F4F945-60BC-4B79-A82F-3DCD6ED03CAB}" srcOrd="2" destOrd="0" presId="urn:microsoft.com/office/officeart/2005/8/layout/cycle1"/>
    <dgm:cxn modelId="{DEDF8777-6F38-42E9-B972-3982EAE23597}" type="presParOf" srcId="{91733682-6A19-44F5-B7B8-58BD4FE0E457}" destId="{2CCF0D95-B099-422A-81EE-DA7918333CB6}" srcOrd="3" destOrd="0" presId="urn:microsoft.com/office/officeart/2005/8/layout/cycle1"/>
    <dgm:cxn modelId="{623E6FD6-42B6-4005-BE8B-7ECC93DB9EA0}" type="presParOf" srcId="{91733682-6A19-44F5-B7B8-58BD4FE0E457}" destId="{D867D8EC-84C1-431A-8F7A-11021CA91064}" srcOrd="4" destOrd="0" presId="urn:microsoft.com/office/officeart/2005/8/layout/cycle1"/>
    <dgm:cxn modelId="{BCC59322-8EDF-4432-BD34-1202F4FA6784}" type="presParOf" srcId="{91733682-6A19-44F5-B7B8-58BD4FE0E457}" destId="{7E7EBA2D-BAB3-4C20-8593-5D3999FE11ED}" srcOrd="5" destOrd="0" presId="urn:microsoft.com/office/officeart/2005/8/layout/cycle1"/>
    <dgm:cxn modelId="{EB5B68AF-AA76-4C9E-BE12-D750A0C53FC9}" type="presParOf" srcId="{91733682-6A19-44F5-B7B8-58BD4FE0E457}" destId="{5EB9372D-F9FD-49C6-AA2F-1C4414ED7A75}" srcOrd="6" destOrd="0" presId="urn:microsoft.com/office/officeart/2005/8/layout/cycle1"/>
    <dgm:cxn modelId="{5745D68B-8C7E-4B28-85A6-A44052C4887C}" type="presParOf" srcId="{91733682-6A19-44F5-B7B8-58BD4FE0E457}" destId="{C50F5795-C263-4D18-8251-1748E8216EA9}" srcOrd="7" destOrd="0" presId="urn:microsoft.com/office/officeart/2005/8/layout/cycle1"/>
    <dgm:cxn modelId="{080E3D57-6504-4F76-A507-AD5BC2CA94D2}" type="presParOf" srcId="{91733682-6A19-44F5-B7B8-58BD4FE0E457}" destId="{70E96F38-7270-48A8-B0E6-A8AE367ED985}" srcOrd="8" destOrd="0" presId="urn:microsoft.com/office/officeart/2005/8/layout/cycle1"/>
    <dgm:cxn modelId="{BC015E2D-9D01-4267-84E4-1FADF44C1786}" type="presParOf" srcId="{91733682-6A19-44F5-B7B8-58BD4FE0E457}" destId="{860C2B9E-1005-4FA1-AD32-9571CBE10B41}" srcOrd="9" destOrd="0" presId="urn:microsoft.com/office/officeart/2005/8/layout/cycle1"/>
    <dgm:cxn modelId="{1D7D7025-EF88-4878-9756-44850376D5F8}" type="presParOf" srcId="{91733682-6A19-44F5-B7B8-58BD4FE0E457}" destId="{610A0573-1B29-4ABE-9258-6AB62B54D2E9}" srcOrd="10" destOrd="0" presId="urn:microsoft.com/office/officeart/2005/8/layout/cycle1"/>
    <dgm:cxn modelId="{BA631038-65DB-4586-9A43-881BC357C74E}" type="presParOf" srcId="{91733682-6A19-44F5-B7B8-58BD4FE0E457}" destId="{1F0C9961-F50C-4064-89D8-9B0200B348E2}" srcOrd="11" destOrd="0" presId="urn:microsoft.com/office/officeart/2005/8/layout/cycle1"/>
  </dgm:cxnLst>
  <dgm:bg>
    <a:solidFill>
      <a:schemeClr val="accent4">
        <a:lumMod val="60000"/>
        <a:lumOff val="40000"/>
      </a:schemeClr>
    </a:solidFill>
  </dgm:bg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ACC6F-E7AA-4E96-B1EB-1B532502EC26}">
      <dsp:nvSpPr>
        <dsp:cNvPr id="0" name=""/>
        <dsp:cNvSpPr/>
      </dsp:nvSpPr>
      <dsp:spPr>
        <a:xfrm>
          <a:off x="3919336" y="101999"/>
          <a:ext cx="1617464" cy="161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SUPPORT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 NURSES</a:t>
          </a:r>
        </a:p>
      </dsp:txBody>
      <dsp:txXfrm>
        <a:off x="3919336" y="101999"/>
        <a:ext cx="1617464" cy="1617464"/>
      </dsp:txXfrm>
    </dsp:sp>
    <dsp:sp modelId="{C1F4F945-60BC-4B79-A82F-3DCD6ED03CAB}">
      <dsp:nvSpPr>
        <dsp:cNvPr id="0" name=""/>
        <dsp:cNvSpPr/>
      </dsp:nvSpPr>
      <dsp:spPr>
        <a:xfrm>
          <a:off x="1066186" y="-613"/>
          <a:ext cx="4573226" cy="4573226"/>
        </a:xfrm>
        <a:prstGeom prst="circularArrow">
          <a:avLst>
            <a:gd name="adj1" fmla="val 6897"/>
            <a:gd name="adj2" fmla="val 464933"/>
            <a:gd name="adj3" fmla="val 551179"/>
            <a:gd name="adj4" fmla="val 20583888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7D8EC-84C1-431A-8F7A-11021CA91064}">
      <dsp:nvSpPr>
        <dsp:cNvPr id="0" name=""/>
        <dsp:cNvSpPr/>
      </dsp:nvSpPr>
      <dsp:spPr>
        <a:xfrm>
          <a:off x="3919336" y="2852536"/>
          <a:ext cx="1617464" cy="161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IDENTIFY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EXISTING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KNOWLEDGE</a:t>
          </a:r>
        </a:p>
      </dsp:txBody>
      <dsp:txXfrm>
        <a:off x="3919336" y="2852536"/>
        <a:ext cx="1617464" cy="1617464"/>
      </dsp:txXfrm>
    </dsp:sp>
    <dsp:sp modelId="{7E7EBA2D-BAB3-4C20-8593-5D3999FE11ED}">
      <dsp:nvSpPr>
        <dsp:cNvPr id="0" name=""/>
        <dsp:cNvSpPr/>
      </dsp:nvSpPr>
      <dsp:spPr>
        <a:xfrm>
          <a:off x="1066186" y="-613"/>
          <a:ext cx="4573226" cy="4573226"/>
        </a:xfrm>
        <a:prstGeom prst="circularArrow">
          <a:avLst>
            <a:gd name="adj1" fmla="val 6897"/>
            <a:gd name="adj2" fmla="val 464933"/>
            <a:gd name="adj3" fmla="val 5951179"/>
            <a:gd name="adj4" fmla="val 4383888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F5795-C263-4D18-8251-1748E8216EA9}">
      <dsp:nvSpPr>
        <dsp:cNvPr id="0" name=""/>
        <dsp:cNvSpPr/>
      </dsp:nvSpPr>
      <dsp:spPr>
        <a:xfrm>
          <a:off x="1168799" y="2852536"/>
          <a:ext cx="1617464" cy="161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700" b="1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MANAGEABLE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STEPS</a:t>
          </a:r>
        </a:p>
      </dsp:txBody>
      <dsp:txXfrm>
        <a:off x="1168799" y="2852536"/>
        <a:ext cx="1617464" cy="1617464"/>
      </dsp:txXfrm>
    </dsp:sp>
    <dsp:sp modelId="{70E96F38-7270-48A8-B0E6-A8AE367ED985}">
      <dsp:nvSpPr>
        <dsp:cNvPr id="0" name=""/>
        <dsp:cNvSpPr/>
      </dsp:nvSpPr>
      <dsp:spPr>
        <a:xfrm>
          <a:off x="1066186" y="-613"/>
          <a:ext cx="4573226" cy="4573226"/>
        </a:xfrm>
        <a:prstGeom prst="circularArrow">
          <a:avLst>
            <a:gd name="adj1" fmla="val 6897"/>
            <a:gd name="adj2" fmla="val 464933"/>
            <a:gd name="adj3" fmla="val 11351179"/>
            <a:gd name="adj4" fmla="val 9783888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A0573-1B29-4ABE-9258-6AB62B54D2E9}">
      <dsp:nvSpPr>
        <dsp:cNvPr id="0" name=""/>
        <dsp:cNvSpPr/>
      </dsp:nvSpPr>
      <dsp:spPr>
        <a:xfrm>
          <a:off x="1168799" y="101999"/>
          <a:ext cx="1617464" cy="161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PROVIDE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EASILY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ACCESIBLE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EDUCATION</a:t>
          </a:r>
        </a:p>
      </dsp:txBody>
      <dsp:txXfrm>
        <a:off x="1168799" y="101999"/>
        <a:ext cx="1617464" cy="1617464"/>
      </dsp:txXfrm>
    </dsp:sp>
    <dsp:sp modelId="{1F0C9961-F50C-4064-89D8-9B0200B348E2}">
      <dsp:nvSpPr>
        <dsp:cNvPr id="0" name=""/>
        <dsp:cNvSpPr/>
      </dsp:nvSpPr>
      <dsp:spPr>
        <a:xfrm>
          <a:off x="1066186" y="-613"/>
          <a:ext cx="4573226" cy="4573226"/>
        </a:xfrm>
        <a:prstGeom prst="circularArrow">
          <a:avLst>
            <a:gd name="adj1" fmla="val 6897"/>
            <a:gd name="adj2" fmla="val 464933"/>
            <a:gd name="adj3" fmla="val 16751179"/>
            <a:gd name="adj4" fmla="val 15183888"/>
            <a:gd name="adj5" fmla="val 80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00DF1-7DD6-468E-897F-33FCAAAE5BD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8EBFE-DA5E-4BBC-9C15-7433684FD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06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29E86-5D99-4C4F-BC39-1D0F86FC0891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F2BC7-9B1C-4193-97DA-3DC87FE4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49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2BC7-9B1C-4193-97DA-3DC87FE406A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quote the president, </a:t>
            </a:r>
            <a:r>
              <a:rPr lang="en-US" baseline="0" dirty="0" smtClean="0"/>
              <a:t> </a:t>
            </a:r>
            <a:r>
              <a:rPr lang="en-US" dirty="0" smtClean="0"/>
              <a:t>” In some patients with cystic fibrosis,</a:t>
            </a:r>
            <a:r>
              <a:rPr lang="en-US" baseline="0" dirty="0" smtClean="0"/>
              <a:t> this approach has reversed a disease once thought unstoppable”  The Precision Medicine Initiative was launched to bring us closer to curing disease.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7E2B-456B-4D36-A10E-CA4ADD6AAA73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 Nurses</a:t>
            </a:r>
            <a:r>
              <a:rPr lang="en-US" baseline="0" dirty="0" smtClean="0"/>
              <a:t> Credentialing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7E2B-456B-4D36-A10E-CA4ADD6AAA73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2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12/20/2012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Harkness/Hinds CNMC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54CB00-EF14-4102-B551-54796B049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5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1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8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0691-7613-437D-8C7F-FCCAAFCB8EA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00A6-A557-4509-B9FF-0C507F28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" y="847725"/>
            <a:ext cx="9144000" cy="8509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EDUCATORS  APPROACH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5" y="1524000"/>
            <a:ext cx="9144000" cy="5334000"/>
          </a:xfrm>
        </p:spPr>
        <p:txBody>
          <a:bodyPr>
            <a:noAutofit/>
          </a:bodyPr>
          <a:lstStyle/>
          <a:p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5400" b="1" dirty="0" smtClean="0">
                <a:solidFill>
                  <a:schemeClr val="tx1"/>
                </a:solidFill>
              </a:rPr>
              <a:t>Integrating </a:t>
            </a:r>
          </a:p>
          <a:p>
            <a:r>
              <a:rPr lang="en-US" sz="5400" b="1" dirty="0" smtClean="0">
                <a:solidFill>
                  <a:schemeClr val="tx1"/>
                </a:solidFill>
              </a:rPr>
              <a:t>Genetics &amp; Genomics</a:t>
            </a:r>
            <a:endParaRPr lang="en-US" sz="5400" b="1" dirty="0">
              <a:solidFill>
                <a:schemeClr val="tx1"/>
              </a:solidFill>
            </a:endParaRPr>
          </a:p>
          <a:p>
            <a:r>
              <a:rPr lang="en-US" sz="5400" b="1" dirty="0" smtClean="0">
                <a:solidFill>
                  <a:schemeClr val="tx1"/>
                </a:solidFill>
              </a:rPr>
              <a:t>Education into </a:t>
            </a:r>
          </a:p>
          <a:p>
            <a:r>
              <a:rPr lang="en-US" sz="5400" b="1" dirty="0" smtClean="0">
                <a:solidFill>
                  <a:schemeClr val="tx1"/>
                </a:solidFill>
              </a:rPr>
              <a:t>Nursing Workforce </a:t>
            </a:r>
          </a:p>
          <a:p>
            <a:r>
              <a:rPr lang="en-US" sz="5400" b="1" dirty="0" smtClean="0">
                <a:solidFill>
                  <a:schemeClr val="tx1"/>
                </a:solidFill>
              </a:rPr>
              <a:t>Clinical Practice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8080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Build a Plan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>
                <a:latin typeface="+mj-lt"/>
              </a:rPr>
              <a:t>Present a framework for training and </a:t>
            </a:r>
            <a:r>
              <a:rPr lang="en-US" dirty="0" smtClean="0">
                <a:latin typeface="+mj-lt"/>
              </a:rPr>
              <a:t>education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Use champions to assist with idea development, training and sustaining the plan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Integrate plan into you institutional goals: </a:t>
            </a:r>
          </a:p>
          <a:p>
            <a:pPr lvl="1"/>
            <a:r>
              <a:rPr lang="en-US" dirty="0" smtClean="0">
                <a:latin typeface="+mj-lt"/>
              </a:rPr>
              <a:t>MAGNET submissions</a:t>
            </a:r>
          </a:p>
          <a:p>
            <a:pPr lvl="1"/>
            <a:r>
              <a:rPr lang="en-US" dirty="0" smtClean="0">
                <a:latin typeface="+mj-lt"/>
              </a:rPr>
              <a:t>Clinical Advancement Ladder</a:t>
            </a:r>
          </a:p>
          <a:p>
            <a:pPr lvl="1"/>
            <a:r>
              <a:rPr lang="en-US" dirty="0" smtClean="0">
                <a:latin typeface="+mj-lt"/>
              </a:rPr>
              <a:t>Process Improvement</a:t>
            </a:r>
          </a:p>
          <a:p>
            <a:pPr lvl="1"/>
            <a:r>
              <a:rPr lang="en-US" dirty="0" smtClean="0">
                <a:latin typeface="+mj-lt"/>
              </a:rPr>
              <a:t>Nursing Research (IRB, Survey, Intervention, Outcomes)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8382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MAGNET Document Support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i="1" dirty="0" smtClean="0"/>
          </a:p>
          <a:p>
            <a:endParaRPr lang="en-US" dirty="0"/>
          </a:p>
          <a:p>
            <a:r>
              <a:rPr lang="en-US" sz="3600" b="1" i="1" dirty="0"/>
              <a:t>NK2: Nurses disseminate the organization's nursing research findings to internal and external audiences.</a:t>
            </a:r>
            <a:endParaRPr lang="en-US" sz="3600" dirty="0"/>
          </a:p>
          <a:p>
            <a:endParaRPr lang="en-US" b="1" i="1" dirty="0"/>
          </a:p>
          <a:p>
            <a:r>
              <a:rPr lang="en-US" sz="3900" b="1" i="1" dirty="0" smtClean="0"/>
              <a:t>NK8</a:t>
            </a:r>
            <a:r>
              <a:rPr lang="en-US" sz="3900" b="1" i="1" dirty="0"/>
              <a:t>: Describe and demonstrate innovations in nursing practice.</a:t>
            </a:r>
            <a:endParaRPr lang="en-US" sz="3900" dirty="0" smtClean="0"/>
          </a:p>
          <a:p>
            <a:endParaRPr lang="en-US" sz="3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1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32" y="205740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Nurse Leader Imperatives</a:t>
            </a:r>
          </a:p>
          <a:p>
            <a:pPr algn="ctr"/>
            <a:r>
              <a:rPr lang="en-US" sz="1400" b="1" dirty="0"/>
              <a:t> </a:t>
            </a:r>
            <a:r>
              <a:rPr lang="en-US" sz="1400" dirty="0"/>
              <a:t>Pamela Hinds, PhD, RN, </a:t>
            </a:r>
            <a:r>
              <a:rPr lang="en-US" sz="1400" dirty="0" smtClean="0"/>
              <a:t>FAAN </a:t>
            </a:r>
            <a:r>
              <a:rPr lang="en-US" sz="1400" dirty="0"/>
              <a:t>Children’s National Health </a:t>
            </a:r>
            <a:r>
              <a:rPr lang="en-US" sz="1400" dirty="0" smtClean="0"/>
              <a:t>System, Washington, DC</a:t>
            </a:r>
            <a:endParaRPr lang="en-US" sz="1400" dirty="0"/>
          </a:p>
          <a:p>
            <a:pPr algn="ctr">
              <a:buFont typeface="Arial" pitchFamily="34" charset="0"/>
              <a:buChar char="•"/>
            </a:pPr>
            <a:r>
              <a:rPr lang="en-US" sz="2800" b="1" dirty="0" smtClean="0"/>
              <a:t>Nurses </a:t>
            </a:r>
            <a:r>
              <a:rPr lang="en-US" sz="2800" b="1" dirty="0"/>
              <a:t>prepared to respond to parent/patient </a:t>
            </a:r>
            <a:r>
              <a:rPr lang="en-US" sz="2800" b="1" dirty="0" smtClean="0"/>
              <a:t>questions </a:t>
            </a:r>
            <a:r>
              <a:rPr lang="en-US" sz="2800" dirty="0"/>
              <a:t>so </a:t>
            </a:r>
            <a:r>
              <a:rPr lang="en-US" sz="2800" b="1" dirty="0"/>
              <a:t>parent/patient language</a:t>
            </a:r>
            <a:r>
              <a:rPr lang="en-US" sz="2800" b="1" dirty="0" smtClean="0"/>
              <a:t> understood</a:t>
            </a:r>
            <a:endParaRPr lang="en-US" sz="2800" b="1" dirty="0"/>
          </a:p>
          <a:p>
            <a:pPr algn="ctr">
              <a:buFont typeface="Arial" pitchFamily="34" charset="0"/>
              <a:buChar char="•"/>
            </a:pPr>
            <a:endParaRPr lang="en-US" sz="2800" b="1" dirty="0"/>
          </a:p>
          <a:p>
            <a:pPr algn="ctr">
              <a:buFont typeface="Arial" pitchFamily="34" charset="0"/>
              <a:buChar char="•"/>
            </a:pPr>
            <a:r>
              <a:rPr lang="en-US" sz="2800" b="1" dirty="0"/>
              <a:t>Nurses able to assess family histories and make referrals</a:t>
            </a:r>
          </a:p>
          <a:p>
            <a:pPr algn="ctr">
              <a:buFont typeface="Arial" pitchFamily="34" charset="0"/>
              <a:buChar char="•"/>
            </a:pPr>
            <a:endParaRPr lang="en-US" sz="2800" b="1" dirty="0"/>
          </a:p>
          <a:p>
            <a:pPr algn="ctr">
              <a:buFont typeface="Arial" pitchFamily="34" charset="0"/>
              <a:buChar char="•"/>
            </a:pPr>
            <a:r>
              <a:rPr lang="en-US" sz="2800" b="1" dirty="0"/>
              <a:t>Nurses anticipating potential treatment reactions</a:t>
            </a:r>
          </a:p>
          <a:p>
            <a:pPr algn="ctr">
              <a:buFont typeface="Arial" pitchFamily="34" charset="0"/>
              <a:buChar char="•"/>
            </a:pPr>
            <a:endParaRPr lang="en-US" sz="2800" b="1" dirty="0"/>
          </a:p>
          <a:p>
            <a:pPr algn="ctr">
              <a:buFont typeface="Arial" pitchFamily="34" charset="0"/>
              <a:buChar char="•"/>
            </a:pPr>
            <a:r>
              <a:rPr lang="en-US" sz="2800" b="1" dirty="0"/>
              <a:t> Nurses able to participate in treatment discussions with colleagues</a:t>
            </a:r>
            <a:r>
              <a:rPr lang="en-US" altLang="en-US" sz="28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8832" y="1222920"/>
            <a:ext cx="917283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  <a:r>
              <a:rPr lang="en-US" sz="3600" b="1" dirty="0" smtClean="0">
                <a:solidFill>
                  <a:schemeClr val="bg1"/>
                </a:solidFill>
              </a:rPr>
              <a:t>ngage support from leadership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7724"/>
            <a:ext cx="9144000" cy="6858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GOAL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713773"/>
              </p:ext>
            </p:extLst>
          </p:nvPr>
        </p:nvGraphicFramePr>
        <p:xfrm>
          <a:off x="1223962" y="1828800"/>
          <a:ext cx="6705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8778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779687"/>
            <a:ext cx="5076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chemeClr val="tx2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Relevant</a:t>
            </a:r>
            <a:endParaRPr lang="en-US" sz="3600" dirty="0">
              <a:solidFill>
                <a:schemeClr val="tx2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algn="ctr"/>
            <a:r>
              <a:rPr lang="en-US" sz="3600" dirty="0">
                <a:latin typeface="Iskoola Pota" panose="020B0502040204020203" pitchFamily="34" charset="0"/>
                <a:cs typeface="Iskoola Pota" panose="020B0502040204020203" pitchFamily="34" charset="0"/>
              </a:rPr>
              <a:t>     To nursing practice</a:t>
            </a:r>
          </a:p>
          <a:p>
            <a:pPr algn="ctr"/>
            <a:r>
              <a:rPr lang="en-US" sz="3600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</a:p>
          <a:p>
            <a:pPr algn="ctr"/>
            <a:r>
              <a:rPr lang="en-US" sz="3600" u="sng" dirty="0">
                <a:solidFill>
                  <a:schemeClr val="tx2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Resources</a:t>
            </a:r>
            <a:r>
              <a:rPr lang="en-US" sz="3600" dirty="0">
                <a:solidFill>
                  <a:schemeClr val="tx2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</a:p>
          <a:p>
            <a:pPr algn="ctr"/>
            <a:r>
              <a:rPr lang="en-US" sz="3600" dirty="0">
                <a:latin typeface="Iskoola Pota" panose="020B0502040204020203" pitchFamily="34" charset="0"/>
                <a:cs typeface="Iskoola Pota" panose="020B0502040204020203" pitchFamily="34" charset="0"/>
              </a:rPr>
              <a:t>A</a:t>
            </a:r>
            <a:r>
              <a:rPr lang="en-US" sz="36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bound</a:t>
            </a:r>
            <a:endParaRPr lang="en-US" sz="3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algn="ctr"/>
            <a:endParaRPr lang="en-US" sz="36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algn="ctr"/>
            <a:r>
              <a:rPr lang="en-US" sz="3600" u="sng" dirty="0">
                <a:solidFill>
                  <a:schemeClr val="tx2"/>
                </a:solidFill>
                <a:latin typeface="Iskoola Pota" panose="020B0502040204020203" pitchFamily="34" charset="0"/>
                <a:cs typeface="Iskoola Pota" panose="020B0502040204020203" pitchFamily="34" charset="0"/>
              </a:rPr>
              <a:t>Readiness</a:t>
            </a:r>
            <a:endParaRPr lang="en-US" sz="3600" dirty="0">
              <a:solidFill>
                <a:schemeClr val="tx2"/>
              </a:solidFill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algn="ctr"/>
            <a:r>
              <a:rPr lang="en-US" sz="3600">
                <a:latin typeface="Iskoola Pota" panose="020B0502040204020203" pitchFamily="34" charset="0"/>
                <a:cs typeface="Iskoola Pota" panose="020B0502040204020203" pitchFamily="34" charset="0"/>
              </a:rPr>
              <a:t>     </a:t>
            </a:r>
            <a:r>
              <a:rPr lang="en-US" sz="3600" smtClean="0">
                <a:latin typeface="Iskoola Pota" panose="020B0502040204020203" pitchFamily="34" charset="0"/>
                <a:cs typeface="Iskoola Pota" panose="020B0502040204020203" pitchFamily="34" charset="0"/>
              </a:rPr>
              <a:t>Nurses </a:t>
            </a:r>
            <a:r>
              <a:rPr lang="en-US" sz="3600" dirty="0">
                <a:latin typeface="Iskoola Pota" panose="020B0502040204020203" pitchFamily="34" charset="0"/>
                <a:cs typeface="Iskoola Pota" panose="020B0502040204020203" pitchFamily="34" charset="0"/>
              </a:rPr>
              <a:t>ready and poised to lead the future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65" y="87927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Conclusion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8080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Why Genetics &amp; Genomics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51816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ontinual evolution of technology, diagnoses and therapies</a:t>
            </a:r>
          </a:p>
          <a:p>
            <a:r>
              <a:rPr lang="en-US" dirty="0"/>
              <a:t>R</a:t>
            </a:r>
            <a:r>
              <a:rPr lang="en-US" dirty="0" smtClean="0"/>
              <a:t>ecognized educational skills gap in healthcare </a:t>
            </a:r>
          </a:p>
          <a:p>
            <a:r>
              <a:rPr lang="en-US" dirty="0" smtClean="0"/>
              <a:t>Directly translates to patient care (Translational Genomics and Personalized Medicine)</a:t>
            </a:r>
          </a:p>
          <a:p>
            <a:r>
              <a:rPr lang="en-US" dirty="0" smtClean="0"/>
              <a:t>Nurses and the healthcare community must understand the clinical applications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212" y="1111157"/>
            <a:ext cx="7682728" cy="1266567"/>
          </a:xfrm>
          <a:ln w="28575">
            <a:solidFill>
              <a:schemeClr val="tx2"/>
            </a:solidFill>
            <a:prstDash val="solid"/>
          </a:ln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United </a:t>
            </a:r>
            <a:r>
              <a:rPr lang="en-US" sz="2400" dirty="0">
                <a:solidFill>
                  <a:schemeClr val="tx2"/>
                </a:solidFill>
              </a:rPr>
              <a:t>States of </a:t>
            </a:r>
            <a:r>
              <a:rPr lang="en-US" sz="2400" dirty="0" smtClean="0">
                <a:solidFill>
                  <a:schemeClr val="tx2"/>
                </a:solidFill>
              </a:rPr>
              <a:t>America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State of the Union Address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January 20, 2015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1981200"/>
            <a:ext cx="8531225" cy="2051538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“I want the country that eliminated polio and mapped the human genome to lead the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new era of medicine, one that delivers the right treatment at the right time.”  </a:t>
            </a:r>
            <a:r>
              <a:rPr lang="en-US" sz="1600" dirty="0" smtClean="0">
                <a:solidFill>
                  <a:schemeClr val="tx2"/>
                </a:solidFill>
              </a:rPr>
              <a:t>- </a:t>
            </a:r>
            <a:r>
              <a:rPr lang="en-US" sz="1600" b="1" dirty="0">
                <a:solidFill>
                  <a:schemeClr val="tx2"/>
                </a:solidFill>
              </a:rPr>
              <a:t>B</a:t>
            </a:r>
            <a:r>
              <a:rPr lang="en-US" sz="1600" b="1" dirty="0" smtClean="0">
                <a:solidFill>
                  <a:schemeClr val="tx2"/>
                </a:solidFill>
              </a:rPr>
              <a:t>arack Obama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Image result for white house background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22794"/>
            <a:ext cx="3048000" cy="18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22794"/>
            <a:ext cx="2968625" cy="18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7368747" y="1111157"/>
            <a:ext cx="914400" cy="914400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62557" y="1160584"/>
            <a:ext cx="914400" cy="914400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02" y="117088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3492" y="1971480"/>
            <a:ext cx="7020583" cy="4737698"/>
            <a:chOff x="478972" y="1801248"/>
            <a:chExt cx="5752144" cy="4423203"/>
          </a:xfrm>
        </p:grpSpPr>
        <p:sp>
          <p:nvSpPr>
            <p:cNvPr id="3" name="Rounded Rectangle 2"/>
            <p:cNvSpPr/>
            <p:nvPr/>
          </p:nvSpPr>
          <p:spPr>
            <a:xfrm>
              <a:off x="478972" y="1801248"/>
              <a:ext cx="5752144" cy="4423203"/>
            </a:xfrm>
            <a:prstGeom prst="roundRect">
              <a:avLst/>
            </a:prstGeom>
            <a:noFill/>
            <a:ln w="31750" cap="rnd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49"/>
            <a:stretch/>
          </p:blipFill>
          <p:spPr bwMode="auto">
            <a:xfrm>
              <a:off x="817067" y="2019130"/>
              <a:ext cx="5075954" cy="370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1784" y="609598"/>
            <a:ext cx="91440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solidFill>
                  <a:schemeClr val="bg1"/>
                </a:solidFill>
              </a:rPr>
              <a:t>Genetic/Genomic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Nursing: 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 smtClean="0">
                <a:solidFill>
                  <a:schemeClr val="bg1"/>
                </a:solidFill>
              </a:rPr>
              <a:t>Education </a:t>
            </a:r>
            <a:r>
              <a:rPr lang="en-US" altLang="en-US" sz="3600" b="1" dirty="0">
                <a:solidFill>
                  <a:schemeClr val="bg1"/>
                </a:solidFill>
              </a:rPr>
              <a:t>and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Translation into </a:t>
            </a:r>
            <a:r>
              <a:rPr lang="en-US" altLang="en-US" sz="3600" b="1" dirty="0">
                <a:solidFill>
                  <a:schemeClr val="bg1"/>
                </a:solidFill>
              </a:rPr>
              <a:t>Practice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71925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56588" cy="60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8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65563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Facilitate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Nurse </a:t>
            </a:r>
            <a:r>
              <a:rPr lang="en-US" altLang="en-US" sz="4000" b="1" dirty="0">
                <a:solidFill>
                  <a:schemeClr val="bg1"/>
                </a:solidFill>
              </a:rPr>
              <a:t>E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ducation &amp; Involvement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403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Increase </a:t>
            </a:r>
            <a:r>
              <a:rPr lang="en-US" altLang="en-US" sz="2400" dirty="0"/>
              <a:t>overall education of Genetics and Genomics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Abbreviated family history taking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Define a genetic referral </a:t>
            </a:r>
            <a:r>
              <a:rPr lang="en-US" altLang="en-US" sz="2400" dirty="0" smtClean="0"/>
              <a:t>process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Increase knowledge related to d</a:t>
            </a:r>
            <a:r>
              <a:rPr lang="en-US" altLang="en-US" sz="2400" dirty="0" smtClean="0"/>
              <a:t>iagnostic </a:t>
            </a:r>
            <a:r>
              <a:rPr lang="en-US" altLang="en-US" sz="2400" dirty="0"/>
              <a:t>testing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</a:t>
            </a:r>
            <a:r>
              <a:rPr lang="en-US" altLang="en-US" sz="2400" dirty="0" smtClean="0"/>
              <a:t>iscuss </a:t>
            </a:r>
            <a:r>
              <a:rPr lang="en-US" altLang="en-US" sz="2400" dirty="0"/>
              <a:t>treatment options and implications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284253" cy="4572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71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667"/>
            <a:ext cx="9144000" cy="1110733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Competencies for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Advanced Practice Nurses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34059"/>
            <a:ext cx="4038600" cy="21717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3500" dirty="0" smtClean="0"/>
              <a:t>They </a:t>
            </a:r>
            <a:r>
              <a:rPr lang="en-US" sz="3500" dirty="0"/>
              <a:t>are involved in the management of complex patient health care problems through direct care, consultation, education, and </a:t>
            </a:r>
            <a:r>
              <a:rPr lang="en-US" sz="3500" dirty="0" smtClean="0"/>
              <a:t>research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01414"/>
            <a:ext cx="4038600" cy="22479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advanced nurse practitioner can make </a:t>
            </a:r>
            <a:r>
              <a:rPr lang="en-US" sz="2200" dirty="0" smtClean="0"/>
              <a:t>important contributions and add sustainability of educational progress in the workplace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9" y="1853514"/>
            <a:ext cx="314962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"/>
            <a:ext cx="3971925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4" y="1361007"/>
            <a:ext cx="8229600" cy="5516563"/>
          </a:xfrm>
        </p:spPr>
        <p:txBody>
          <a:bodyPr>
            <a:normAutofit fontScale="40000" lnSpcReduction="20000"/>
          </a:bodyPr>
          <a:lstStyle/>
          <a:p>
            <a:endParaRPr lang="en-US" sz="4200" dirty="0" smtClean="0">
              <a:solidFill>
                <a:srgbClr val="333333"/>
              </a:solidFill>
            </a:endParaRPr>
          </a:p>
          <a:p>
            <a:r>
              <a:rPr lang="en-US" sz="4200" dirty="0" smtClean="0">
                <a:solidFill>
                  <a:srgbClr val="333333"/>
                </a:solidFill>
              </a:rPr>
              <a:t>Identify </a:t>
            </a:r>
            <a:r>
              <a:rPr lang="en-US" sz="4200" dirty="0">
                <a:solidFill>
                  <a:srgbClr val="333333"/>
                </a:solidFill>
              </a:rPr>
              <a:t>where </a:t>
            </a:r>
            <a:r>
              <a:rPr lang="en-US" sz="4200" dirty="0" smtClean="0">
                <a:solidFill>
                  <a:srgbClr val="333333"/>
                </a:solidFill>
              </a:rPr>
              <a:t>genetics/genomics is directly relevant </a:t>
            </a:r>
            <a:r>
              <a:rPr lang="en-US" sz="4200" dirty="0">
                <a:solidFill>
                  <a:srgbClr val="333333"/>
                </a:solidFill>
              </a:rPr>
              <a:t>to your </a:t>
            </a:r>
            <a:r>
              <a:rPr lang="en-US" sz="4200" dirty="0" smtClean="0">
                <a:solidFill>
                  <a:srgbClr val="333333"/>
                </a:solidFill>
              </a:rPr>
              <a:t>patient populations and outcomes</a:t>
            </a:r>
          </a:p>
          <a:p>
            <a:pPr lvl="1"/>
            <a:r>
              <a:rPr lang="en-US" sz="4200" dirty="0">
                <a:solidFill>
                  <a:srgbClr val="333333"/>
                </a:solidFill>
              </a:rPr>
              <a:t>S</a:t>
            </a:r>
            <a:r>
              <a:rPr lang="en-US" sz="4200" dirty="0" smtClean="0">
                <a:solidFill>
                  <a:srgbClr val="333333"/>
                </a:solidFill>
              </a:rPr>
              <a:t>ickle cell </a:t>
            </a:r>
          </a:p>
          <a:p>
            <a:pPr lvl="1"/>
            <a:r>
              <a:rPr lang="en-US" sz="4200" dirty="0">
                <a:solidFill>
                  <a:srgbClr val="333333"/>
                </a:solidFill>
              </a:rPr>
              <a:t>D</a:t>
            </a:r>
            <a:r>
              <a:rPr lang="en-US" sz="4200" dirty="0" smtClean="0">
                <a:solidFill>
                  <a:srgbClr val="333333"/>
                </a:solidFill>
              </a:rPr>
              <a:t>iabetes </a:t>
            </a:r>
          </a:p>
          <a:p>
            <a:pPr lvl="1"/>
            <a:r>
              <a:rPr lang="en-US" sz="4200" dirty="0" smtClean="0">
                <a:solidFill>
                  <a:srgbClr val="333333"/>
                </a:solidFill>
              </a:rPr>
              <a:t>Cystic fibrosis </a:t>
            </a:r>
          </a:p>
          <a:p>
            <a:pPr lvl="1"/>
            <a:r>
              <a:rPr lang="en-US" sz="4200" dirty="0">
                <a:solidFill>
                  <a:srgbClr val="333333"/>
                </a:solidFill>
              </a:rPr>
              <a:t>C</a:t>
            </a:r>
            <a:r>
              <a:rPr lang="en-US" sz="4200" dirty="0" smtClean="0">
                <a:solidFill>
                  <a:srgbClr val="333333"/>
                </a:solidFill>
              </a:rPr>
              <a:t>ancer </a:t>
            </a:r>
          </a:p>
          <a:p>
            <a:pPr lvl="1"/>
            <a:r>
              <a:rPr lang="en-US" sz="4200" dirty="0" smtClean="0">
                <a:solidFill>
                  <a:srgbClr val="333333"/>
                </a:solidFill>
              </a:rPr>
              <a:t>Direct-to-consumer genetic  testing </a:t>
            </a:r>
          </a:p>
          <a:p>
            <a:pPr lvl="1"/>
            <a:r>
              <a:rPr lang="en-US" sz="4200" dirty="0" smtClean="0">
                <a:solidFill>
                  <a:srgbClr val="333333"/>
                </a:solidFill>
              </a:rPr>
              <a:t>Newborn screening</a:t>
            </a:r>
          </a:p>
          <a:p>
            <a:pPr lvl="1"/>
            <a:r>
              <a:rPr lang="en-US" sz="4200" dirty="0" smtClean="0">
                <a:solidFill>
                  <a:srgbClr val="333333"/>
                </a:solidFill>
              </a:rPr>
              <a:t>Medication reactions</a:t>
            </a:r>
          </a:p>
          <a:p>
            <a:pPr marL="0" indent="0">
              <a:buNone/>
            </a:pPr>
            <a:endParaRPr lang="en-US" sz="4200" dirty="0" smtClean="0">
              <a:solidFill>
                <a:srgbClr val="333333"/>
              </a:solidFill>
            </a:endParaRPr>
          </a:p>
          <a:p>
            <a:r>
              <a:rPr lang="en-US" sz="4200" dirty="0" smtClean="0">
                <a:solidFill>
                  <a:srgbClr val="333333"/>
                </a:solidFill>
              </a:rPr>
              <a:t>Collaborate clinical experts and institutional leaders to confirm current resource </a:t>
            </a:r>
          </a:p>
          <a:p>
            <a:pPr lvl="1"/>
            <a:r>
              <a:rPr lang="en-US" sz="3800" dirty="0" smtClean="0">
                <a:solidFill>
                  <a:srgbClr val="333333"/>
                </a:solidFill>
              </a:rPr>
              <a:t>Genetic counselors/Geneticists</a:t>
            </a:r>
          </a:p>
          <a:p>
            <a:pPr lvl="1"/>
            <a:r>
              <a:rPr lang="en-US" sz="4200" dirty="0" smtClean="0">
                <a:solidFill>
                  <a:srgbClr val="333333"/>
                </a:solidFill>
              </a:rPr>
              <a:t>Molecular genetic laboratories</a:t>
            </a:r>
          </a:p>
          <a:p>
            <a:pPr lvl="1"/>
            <a:r>
              <a:rPr lang="en-US" sz="4200" dirty="0" smtClean="0">
                <a:solidFill>
                  <a:srgbClr val="333333"/>
                </a:solidFill>
              </a:rPr>
              <a:t>Researchers</a:t>
            </a:r>
          </a:p>
          <a:p>
            <a:pPr lvl="1"/>
            <a:r>
              <a:rPr lang="en-US" sz="4200" dirty="0" smtClean="0">
                <a:solidFill>
                  <a:srgbClr val="333333"/>
                </a:solidFill>
              </a:rPr>
              <a:t>Advance practice nurses</a:t>
            </a:r>
          </a:p>
          <a:p>
            <a:endParaRPr lang="en-US" sz="4200" dirty="0" smtClean="0">
              <a:solidFill>
                <a:srgbClr val="333333"/>
              </a:solidFill>
            </a:endParaRPr>
          </a:p>
          <a:p>
            <a:r>
              <a:rPr lang="en-US" sz="4200" dirty="0" smtClean="0"/>
              <a:t>Survey staff to establish need and readiness for education</a:t>
            </a:r>
          </a:p>
          <a:p>
            <a:pPr lvl="1"/>
            <a:r>
              <a:rPr lang="en-US" sz="4200" dirty="0" smtClean="0"/>
              <a:t>Link to the survey tool</a:t>
            </a:r>
            <a:endParaRPr lang="en-US" sz="4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308" y="559488"/>
            <a:ext cx="909869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Assess Institutional Environment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"/>
            <a:ext cx="3971925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1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26532"/>
            <a:ext cx="5715000" cy="5802868"/>
          </a:xfrm>
          <a:prstGeom prst="rect">
            <a:avLst/>
          </a:prstGeom>
          <a:noFill/>
          <a:ln w="1270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1"/>
            <a:ext cx="3971925" cy="6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440</Words>
  <Application>Microsoft Office PowerPoint</Application>
  <PresentationFormat>On-screen Show (4:3)</PresentationFormat>
  <Paragraphs>104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EDUCATORS  APPROACH</vt:lpstr>
      <vt:lpstr>Why Genetics &amp; Genomics</vt:lpstr>
      <vt:lpstr> United States of America State of the Union Address January 20, 2015 </vt:lpstr>
      <vt:lpstr>PowerPoint Presentation</vt:lpstr>
      <vt:lpstr>PowerPoint Presentation</vt:lpstr>
      <vt:lpstr>Facilitate Nurse Education &amp; Involvement</vt:lpstr>
      <vt:lpstr>Competencies for Advanced Practice Nurses</vt:lpstr>
      <vt:lpstr>   </vt:lpstr>
      <vt:lpstr>PowerPoint Presentation</vt:lpstr>
      <vt:lpstr>Build a Plan  </vt:lpstr>
      <vt:lpstr>MAGNET Document Support</vt:lpstr>
      <vt:lpstr>PowerPoint Presentation</vt:lpstr>
      <vt:lpstr>GOAL</vt:lpstr>
      <vt:lpstr>PowerPoint Presentation</vt:lpstr>
    </vt:vector>
  </TitlesOfParts>
  <Company>South Shore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MINC Logo here</dc:title>
  <dc:creator>tildenb</dc:creator>
  <cp:lastModifiedBy>Jenkins, Jean (NIH/NHGRI) [C]</cp:lastModifiedBy>
  <cp:revision>32</cp:revision>
  <dcterms:created xsi:type="dcterms:W3CDTF">2015-12-26T13:12:10Z</dcterms:created>
  <dcterms:modified xsi:type="dcterms:W3CDTF">2016-06-27T16:26:59Z</dcterms:modified>
</cp:coreProperties>
</file>